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11.png" ContentType="image/png"/>
  <Override PartName="/ppt/media/image10.png" ContentType="image/png"/>
  <Override PartName="/ppt/media/image12.png" ContentType="image/png"/>
  <Override PartName="/ppt/media/image9.jpeg" ContentType="image/jpeg"/>
  <Override PartName="/ppt/media/image8.jpeg" ContentType="image/jpeg"/>
  <Override PartName="/ppt/media/image7.jpeg" ContentType="image/jpe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13.jpeg" ContentType="image/jpeg"/>
  <Override PartName="/ppt/media/image2.png" ContentType="image/png"/>
  <Override PartName="/ppt/media/image1.png" ContentType="image/png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pic>
        <p:nvPicPr>
          <p:cNvPr id="4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6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pic>
        <p:nvPicPr>
          <p:cNvPr id="88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89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pic>
        <p:nvPicPr>
          <p:cNvPr id="131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32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5105520"/>
            <a:ext cx="9143640" cy="175212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4dcfa"/>
              </a:gs>
            </a:gsLst>
            <a:path path="circle"/>
          </a:gradFill>
          <a:ln w="15840">
            <a:noFill/>
          </a:ln>
        </p:spPr>
      </p:sp>
      <p:sp>
        <p:nvSpPr>
          <p:cNvPr id="1" name="CustomShape 2"/>
          <p:cNvSpPr/>
          <p:nvPr/>
        </p:nvSpPr>
        <p:spPr>
          <a:xfrm>
            <a:off x="0" y="0"/>
            <a:ext cx="9143640" cy="510516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4dcfa"/>
              </a:gs>
            </a:gsLst>
            <a:path path="circle"/>
          </a:gradFill>
          <a:ln w="1584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0" y="3768480"/>
            <a:ext cx="9143640" cy="228564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b4dcfa"/>
              </a:gs>
              <a:gs pos="100000">
                <a:srgbClr val="ffffff"/>
              </a:gs>
            </a:gsLst>
            <a:lin ang="5400000"/>
          </a:gradFill>
          <a:ln w="15840">
            <a:noFill/>
          </a:ln>
        </p:spPr>
      </p:sp>
      <p:sp>
        <p:nvSpPr>
          <p:cNvPr id="3" name="CustomShape 4"/>
          <p:cNvSpPr/>
          <p:nvPr/>
        </p:nvSpPr>
        <p:spPr>
          <a:xfrm>
            <a:off x="0" y="1600200"/>
            <a:ext cx="9143640" cy="5105160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rgbClr val="ffffff"/>
              </a:gs>
            </a:gsLst>
            <a:path path="circle"/>
          </a:gradFill>
          <a:ln w="15840">
            <a:noFill/>
          </a:ln>
        </p:spPr>
      </p:sp>
      <p:sp>
        <p:nvSpPr>
          <p:cNvPr id="4" name="CustomShape 5"/>
          <p:cNvSpPr/>
          <p:nvPr/>
        </p:nvSpPr>
        <p:spPr>
          <a:xfrm>
            <a:off x="0" y="3866760"/>
            <a:ext cx="9143640" cy="299088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4dcfa"/>
              </a:gs>
            </a:gsLst>
            <a:path path="circle"/>
          </a:gradFill>
          <a:ln w="15840">
            <a:noFill/>
          </a:ln>
        </p:spPr>
      </p:sp>
      <p:sp>
        <p:nvSpPr>
          <p:cNvPr id="5" name="CustomShape 6"/>
          <p:cNvSpPr/>
          <p:nvPr/>
        </p:nvSpPr>
        <p:spPr>
          <a:xfrm>
            <a:off x="0" y="0"/>
            <a:ext cx="9143640" cy="38664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4dcfa"/>
              </a:gs>
            </a:gsLst>
            <a:path path="circle"/>
          </a:gradFill>
          <a:ln w="15840">
            <a:noFill/>
          </a:ln>
        </p:spPr>
      </p:sp>
      <p:sp>
        <p:nvSpPr>
          <p:cNvPr id="6" name="CustomShape 7"/>
          <p:cNvSpPr/>
          <p:nvPr/>
        </p:nvSpPr>
        <p:spPr>
          <a:xfrm>
            <a:off x="0" y="2652480"/>
            <a:ext cx="9143640" cy="228564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b4dcfa"/>
              </a:gs>
              <a:gs pos="100000">
                <a:srgbClr val="ffffff"/>
              </a:gs>
            </a:gsLst>
            <a:lin ang="5400000"/>
          </a:gradFill>
          <a:ln w="15840">
            <a:noFill/>
          </a:ln>
        </p:spPr>
      </p:sp>
      <p:sp>
        <p:nvSpPr>
          <p:cNvPr id="7" name="CustomShape 8"/>
          <p:cNvSpPr/>
          <p:nvPr/>
        </p:nvSpPr>
        <p:spPr>
          <a:xfrm>
            <a:off x="0" y="1600200"/>
            <a:ext cx="9143640" cy="5105160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rgbClr val="ffffff"/>
              </a:gs>
            </a:gsLst>
            <a:path path="circle"/>
          </a:gradFill>
          <a:ln w="15840">
            <a:noFill/>
          </a:ln>
        </p:spPr>
      </p:sp>
      <p:sp>
        <p:nvSpPr>
          <p:cNvPr id="8" name="PlaceHolder 9"/>
          <p:cNvSpPr>
            <a:spLocks noGrp="1"/>
          </p:cNvSpPr>
          <p:nvPr>
            <p:ph type="dt"/>
          </p:nvPr>
        </p:nvSpPr>
        <p:spPr>
          <a:xfrm>
            <a:off x="6172200" y="6172200"/>
            <a:ext cx="25142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ru-RU" sz="1100">
                <a:solidFill>
                  <a:srgbClr val="808080"/>
                </a:solidFill>
                <a:latin typeface="Calibri"/>
              </a:rPr>
              <a:t>30.11.23</a:t>
            </a:r>
            <a:endParaRPr/>
          </a:p>
        </p:txBody>
      </p:sp>
      <p:sp>
        <p:nvSpPr>
          <p:cNvPr id="9" name="PlaceHolder 10"/>
          <p:cNvSpPr>
            <a:spLocks noGrp="1"/>
          </p:cNvSpPr>
          <p:nvPr>
            <p:ph type="ftr"/>
          </p:nvPr>
        </p:nvSpPr>
        <p:spPr>
          <a:xfrm>
            <a:off x="457200" y="6172200"/>
            <a:ext cx="33523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10" name="PlaceHolder 11"/>
          <p:cNvSpPr>
            <a:spLocks noGrp="1"/>
          </p:cNvSpPr>
          <p:nvPr>
            <p:ph type="sldNum"/>
          </p:nvPr>
        </p:nvSpPr>
        <p:spPr>
          <a:xfrm>
            <a:off x="3809880" y="6172200"/>
            <a:ext cx="182844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fld id="{D9D0DCA2-42D5-403D-854D-1A4E4F58A6DC}" type="slidenum">
              <a:rPr b="1" lang="ru-RU" sz="1200">
                <a:solidFill>
                  <a:srgbClr val="808080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11" name="PlaceHolder 12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5160" cy="17928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25000"/>
              <a:buFont typeface="Georgia"/>
              <a:buChar char="*"/>
            </a:pPr>
            <a:r>
              <a:rPr b="1" lang="ru-RU" sz="5400">
                <a:latin typeface="Trebuchet MS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2" name="PlaceHolder 1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0" y="5105520"/>
            <a:ext cx="9143640" cy="175212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4dcfa"/>
              </a:gs>
            </a:gsLst>
            <a:path path="circle"/>
          </a:gradFill>
          <a:ln w="15840">
            <a:noFill/>
          </a:ln>
        </p:spPr>
      </p:sp>
      <p:sp>
        <p:nvSpPr>
          <p:cNvPr id="48" name="CustomShape 2"/>
          <p:cNvSpPr/>
          <p:nvPr/>
        </p:nvSpPr>
        <p:spPr>
          <a:xfrm>
            <a:off x="0" y="0"/>
            <a:ext cx="9143640" cy="510516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4dcfa"/>
              </a:gs>
            </a:gsLst>
            <a:path path="circle"/>
          </a:gradFill>
          <a:ln w="15840">
            <a:noFill/>
          </a:ln>
        </p:spPr>
      </p:sp>
      <p:sp>
        <p:nvSpPr>
          <p:cNvPr id="49" name="CustomShape 3"/>
          <p:cNvSpPr/>
          <p:nvPr/>
        </p:nvSpPr>
        <p:spPr>
          <a:xfrm>
            <a:off x="0" y="3768480"/>
            <a:ext cx="9143640" cy="228564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b4dcfa"/>
              </a:gs>
              <a:gs pos="100000">
                <a:srgbClr val="ffffff"/>
              </a:gs>
            </a:gsLst>
            <a:lin ang="5400000"/>
          </a:gradFill>
          <a:ln w="15840">
            <a:noFill/>
          </a:ln>
        </p:spPr>
      </p:sp>
      <p:sp>
        <p:nvSpPr>
          <p:cNvPr id="50" name="CustomShape 4"/>
          <p:cNvSpPr/>
          <p:nvPr/>
        </p:nvSpPr>
        <p:spPr>
          <a:xfrm>
            <a:off x="0" y="1600200"/>
            <a:ext cx="9143640" cy="5105160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rgbClr val="ffffff"/>
              </a:gs>
            </a:gsLst>
            <a:path path="circle"/>
          </a:gradFill>
          <a:ln w="15840">
            <a:noFill/>
          </a:ln>
        </p:spPr>
      </p:sp>
      <p:sp>
        <p:nvSpPr>
          <p:cNvPr id="51" name="PlaceHolder 5"/>
          <p:cNvSpPr>
            <a:spLocks noGrp="1"/>
          </p:cNvSpPr>
          <p:nvPr>
            <p:ph type="dt"/>
          </p:nvPr>
        </p:nvSpPr>
        <p:spPr>
          <a:xfrm>
            <a:off x="6172200" y="6172200"/>
            <a:ext cx="25142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ru-RU" sz="1100">
                <a:solidFill>
                  <a:srgbClr val="808080"/>
                </a:solidFill>
                <a:latin typeface="Calibri"/>
              </a:rPr>
              <a:t>30.11.23</a:t>
            </a:r>
            <a:endParaRPr/>
          </a:p>
        </p:txBody>
      </p:sp>
      <p:sp>
        <p:nvSpPr>
          <p:cNvPr id="52" name="PlaceHolder 6"/>
          <p:cNvSpPr>
            <a:spLocks noGrp="1"/>
          </p:cNvSpPr>
          <p:nvPr>
            <p:ph type="ftr"/>
          </p:nvPr>
        </p:nvSpPr>
        <p:spPr>
          <a:xfrm>
            <a:off x="457200" y="6172200"/>
            <a:ext cx="33523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53" name="PlaceHolder 7"/>
          <p:cNvSpPr>
            <a:spLocks noGrp="1"/>
          </p:cNvSpPr>
          <p:nvPr>
            <p:ph type="sldNum"/>
          </p:nvPr>
        </p:nvSpPr>
        <p:spPr>
          <a:xfrm>
            <a:off x="3809880" y="6172200"/>
            <a:ext cx="182844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fld id="{3D2ABB37-70EC-442A-84A3-C792AC5331FB}" type="slidenum">
              <a:rPr b="1" lang="ru-RU" sz="1200">
                <a:solidFill>
                  <a:srgbClr val="808080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54" name="PlaceHolder 8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  <a:buSzPct val="25000"/>
              <a:buFont typeface="Georgia"/>
              <a:buChar char="*"/>
            </a:pPr>
            <a:r>
              <a:rPr b="1" lang="ru-RU" sz="4600">
                <a:latin typeface="Trebuchet MS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55" name="PlaceHolder 9"/>
          <p:cNvSpPr>
            <a:spLocks noGrp="1"/>
          </p:cNvSpPr>
          <p:nvPr>
            <p:ph type="body"/>
          </p:nvPr>
        </p:nvSpPr>
        <p:spPr>
          <a:xfrm>
            <a:off x="1143000" y="731520"/>
            <a:ext cx="6400440" cy="34743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ru-RU" sz="2200">
                <a:solidFill>
                  <a:srgbClr val="404040"/>
                </a:solidFill>
                <a:latin typeface="Trebuchet MS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2200">
                <a:solidFill>
                  <a:srgbClr val="404040"/>
                </a:solidFill>
                <a:latin typeface="Trebuchet MS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2200">
                <a:solidFill>
                  <a:srgbClr val="404040"/>
                </a:solidFill>
                <a:latin typeface="Trebuchet MS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2200">
                <a:solidFill>
                  <a:srgbClr val="404040"/>
                </a:solidFill>
                <a:latin typeface="Trebuchet MS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2200">
                <a:solidFill>
                  <a:srgbClr val="404040"/>
                </a:solidFill>
                <a:latin typeface="Trebuchet MS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2200">
                <a:solidFill>
                  <a:srgbClr val="404040"/>
                </a:solidFill>
                <a:latin typeface="Trebuchet MS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SzPct val="25000"/>
              <a:buFont typeface="Georgia"/>
              <a:buChar char="*"/>
            </a:pPr>
            <a:r>
              <a:rPr lang="ru-RU" sz="2200">
                <a:solidFill>
                  <a:srgbClr val="404040"/>
                </a:solidFill>
                <a:latin typeface="Trebuchet MS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SzPct val="25000"/>
              <a:buFont typeface="Georgia"/>
              <a:buChar char="*"/>
            </a:pPr>
            <a:r>
              <a:rPr lang="ru-RU" sz="2000">
                <a:solidFill>
                  <a:srgbClr val="404040"/>
                </a:solidFill>
                <a:latin typeface="Trebuchet MS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SzPct val="25000"/>
              <a:buFont typeface="Georgia"/>
              <a:buChar char="*"/>
            </a:pPr>
            <a:r>
              <a:rPr lang="ru-RU">
                <a:solidFill>
                  <a:srgbClr val="404040"/>
                </a:solidFill>
                <a:latin typeface="Trebuchet MS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SzPct val="25000"/>
              <a:buFont typeface="Georgia"/>
              <a:buChar char="*"/>
            </a:pPr>
            <a:r>
              <a:rPr lang="ru-RU" sz="1600">
                <a:solidFill>
                  <a:srgbClr val="404040"/>
                </a:solidFill>
                <a:latin typeface="Trebuchet MS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SzPct val="25000"/>
              <a:buFont typeface="Georgia"/>
              <a:buChar char="*"/>
            </a:pPr>
            <a:r>
              <a:rPr lang="ru-RU" sz="1400">
                <a:solidFill>
                  <a:srgbClr val="404040"/>
                </a:solidFill>
                <a:latin typeface="Trebuchet MS"/>
              </a:rPr>
              <a:t>Пятый уровень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0" y="5105520"/>
            <a:ext cx="9143640" cy="175212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4dcfa"/>
              </a:gs>
            </a:gsLst>
            <a:path path="circle"/>
          </a:gradFill>
          <a:ln w="15840">
            <a:noFill/>
          </a:ln>
        </p:spPr>
      </p:sp>
      <p:sp>
        <p:nvSpPr>
          <p:cNvPr id="91" name="CustomShape 2"/>
          <p:cNvSpPr/>
          <p:nvPr/>
        </p:nvSpPr>
        <p:spPr>
          <a:xfrm>
            <a:off x="0" y="0"/>
            <a:ext cx="9143640" cy="510516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4dcfa"/>
              </a:gs>
            </a:gsLst>
            <a:path path="circle"/>
          </a:gradFill>
          <a:ln w="15840">
            <a:noFill/>
          </a:ln>
        </p:spPr>
      </p:sp>
      <p:sp>
        <p:nvSpPr>
          <p:cNvPr id="92" name="CustomShape 3"/>
          <p:cNvSpPr/>
          <p:nvPr/>
        </p:nvSpPr>
        <p:spPr>
          <a:xfrm>
            <a:off x="0" y="3768480"/>
            <a:ext cx="9143640" cy="228564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b4dcfa"/>
              </a:gs>
              <a:gs pos="100000">
                <a:srgbClr val="ffffff"/>
              </a:gs>
            </a:gsLst>
            <a:lin ang="5400000"/>
          </a:gradFill>
          <a:ln w="15840">
            <a:noFill/>
          </a:ln>
        </p:spPr>
      </p:sp>
      <p:sp>
        <p:nvSpPr>
          <p:cNvPr id="93" name="CustomShape 4"/>
          <p:cNvSpPr/>
          <p:nvPr/>
        </p:nvSpPr>
        <p:spPr>
          <a:xfrm>
            <a:off x="0" y="1600200"/>
            <a:ext cx="9143640" cy="5105160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rgbClr val="ffffff"/>
              </a:gs>
            </a:gsLst>
            <a:path path="circle"/>
          </a:gradFill>
          <a:ln w="15840">
            <a:noFill/>
          </a:ln>
        </p:spPr>
      </p:sp>
      <p:sp>
        <p:nvSpPr>
          <p:cNvPr id="94" name="PlaceHolder 5"/>
          <p:cNvSpPr>
            <a:spLocks noGrp="1"/>
          </p:cNvSpPr>
          <p:nvPr>
            <p:ph type="dt"/>
          </p:nvPr>
        </p:nvSpPr>
        <p:spPr>
          <a:xfrm>
            <a:off x="6172200" y="6172200"/>
            <a:ext cx="25142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ru-RU" sz="1100">
                <a:solidFill>
                  <a:srgbClr val="808080"/>
                </a:solidFill>
                <a:latin typeface="Calibri"/>
              </a:rPr>
              <a:t>30.11.23</a:t>
            </a:r>
            <a:endParaRPr/>
          </a:p>
        </p:txBody>
      </p:sp>
      <p:sp>
        <p:nvSpPr>
          <p:cNvPr id="95" name="PlaceHolder 6"/>
          <p:cNvSpPr>
            <a:spLocks noGrp="1"/>
          </p:cNvSpPr>
          <p:nvPr>
            <p:ph type="ftr"/>
          </p:nvPr>
        </p:nvSpPr>
        <p:spPr>
          <a:xfrm>
            <a:off x="457200" y="6172200"/>
            <a:ext cx="33523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96" name="PlaceHolder 7"/>
          <p:cNvSpPr>
            <a:spLocks noGrp="1"/>
          </p:cNvSpPr>
          <p:nvPr>
            <p:ph type="sldNum"/>
          </p:nvPr>
        </p:nvSpPr>
        <p:spPr>
          <a:xfrm>
            <a:off x="3809880" y="6172200"/>
            <a:ext cx="182844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fld id="{4E0149BA-EA95-4AAE-B67D-1327A7BCAA15}" type="slidenum">
              <a:rPr b="1" lang="ru-RU" sz="1200">
                <a:solidFill>
                  <a:srgbClr val="808080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97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rIns="0" tIns="0" bIns="0" anchor="ctr"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9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359280" y="1038960"/>
            <a:ext cx="8424720" cy="1553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4000">
                <a:solidFill>
                  <a:srgbClr val="0070c0"/>
                </a:solidFill>
                <a:latin typeface="Georgia"/>
              </a:rPr>
              <a:t>ФОП ДО: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0070c0"/>
                </a:solidFill>
                <a:latin typeface="Georgia"/>
              </a:rPr>
              <a:t>новая федеральная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0070c0"/>
                </a:solidFill>
                <a:latin typeface="Georgia"/>
              </a:rPr>
              <a:t>образовательная программа дошкольного образования</a:t>
            </a:r>
            <a:endParaRPr/>
          </a:p>
        </p:txBody>
      </p:sp>
      <p:pic>
        <p:nvPicPr>
          <p:cNvPr id="134" name="Рисунок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781280" y="3069000"/>
            <a:ext cx="5525280" cy="3384000"/>
          </a:xfrm>
          <a:prstGeom prst="rect">
            <a:avLst/>
          </a:prstGeom>
          <a:ln w="88920">
            <a:solidFill>
              <a:srgbClr val="ffffff"/>
            </a:solidFill>
            <a:miter/>
          </a:ln>
        </p:spPr>
      </p:pic>
      <p:sp>
        <p:nvSpPr>
          <p:cNvPr id="135" name="TextShape 2"/>
          <p:cNvSpPr txBox="1"/>
          <p:nvPr/>
        </p:nvSpPr>
        <p:spPr>
          <a:xfrm>
            <a:off x="1104840" y="29160"/>
            <a:ext cx="7175160" cy="2368080"/>
          </a:xfrm>
          <a:prstGeom prst="rect">
            <a:avLst/>
          </a:prstGeom>
        </p:spPr>
        <p:txBody>
          <a:bodyPr wrap="none" lIns="0" rIns="0" tIns="0" bIns="0"/>
          <a:p>
            <a:pPr algn="ctr"/>
            <a:r>
              <a:rPr lang="ru-RU" sz="2000"/>
              <a:t>Муниципальное общеобразовательное учреждение</a:t>
            </a:r>
            <a:r>
              <a:rPr lang="ru-RU" sz="2000"/>
              <a:t>
</a:t>
            </a:r>
            <a:r>
              <a:rPr lang="ru-RU" sz="2000"/>
              <a:t> Бряндинская казачья кадетская средняя школа имени Народной артистки РФ Е.А.Сапоговой</a:t>
            </a:r>
            <a:r>
              <a:rPr lang="ru-RU" sz="2000"/>
              <a:t>
</a:t>
            </a:r>
            <a:r>
              <a:rPr lang="ru-RU" sz="2000"/>
              <a:t>Дошкольные группы при МОУ Бряндинской казачьей кадетской СШ им. Народной артистки РФ Е.А.Сапоговой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3058560" y="600120"/>
            <a:ext cx="3294720" cy="57780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ru-RU" sz="3200">
                <a:solidFill>
                  <a:srgbClr val="ff0000"/>
                </a:solidFill>
                <a:latin typeface="Georgia"/>
              </a:rPr>
              <a:t>Содержательный раздел</a:t>
            </a:r>
            <a:endParaRPr/>
          </a:p>
        </p:txBody>
      </p:sp>
      <p:pic>
        <p:nvPicPr>
          <p:cNvPr id="155" name="Рисунок 3" descr=""/>
          <p:cNvPicPr/>
          <p:nvPr/>
        </p:nvPicPr>
        <p:blipFill>
          <a:blip r:embed="rId1"/>
          <a:srcRect l="604846" t="0" r="0" b="0"/>
          <a:stretch>
            <a:fillRect/>
          </a:stretch>
        </p:blipFill>
        <p:spPr>
          <a:xfrm>
            <a:off x="899640" y="1340640"/>
            <a:ext cx="7704360" cy="4916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Рисунок 1" descr=""/>
          <p:cNvPicPr/>
          <p:nvPr/>
        </p:nvPicPr>
        <p:blipFill>
          <a:blip r:embed="rId1"/>
          <a:srcRect l="608651" t="8378" r="593" b="-8378"/>
          <a:stretch>
            <a:fillRect/>
          </a:stretch>
        </p:blipFill>
        <p:spPr>
          <a:xfrm>
            <a:off x="572400" y="1308240"/>
            <a:ext cx="8196480" cy="4957920"/>
          </a:xfrm>
          <a:prstGeom prst="rect">
            <a:avLst/>
          </a:prstGeom>
          <a:ln>
            <a:noFill/>
          </a:ln>
        </p:spPr>
      </p:pic>
      <p:sp>
        <p:nvSpPr>
          <p:cNvPr id="157" name="CustomShape 1"/>
          <p:cNvSpPr/>
          <p:nvPr/>
        </p:nvSpPr>
        <p:spPr>
          <a:xfrm>
            <a:off x="3081960" y="600120"/>
            <a:ext cx="3494160" cy="57780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ru-RU" sz="3200">
                <a:solidFill>
                  <a:srgbClr val="ff0000"/>
                </a:solidFill>
                <a:latin typeface="Georgia"/>
              </a:rPr>
              <a:t>Организационный раздел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1835640" y="1361160"/>
            <a:ext cx="5616360" cy="1736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5400">
                <a:solidFill>
                  <a:srgbClr val="0070c0"/>
                </a:solidFill>
                <a:latin typeface="Georgia"/>
              </a:rPr>
              <a:t>Спасибо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5400">
                <a:solidFill>
                  <a:srgbClr val="0070c0"/>
                </a:solidFill>
                <a:latin typeface="Georgia"/>
              </a:rPr>
              <a:t>за внимание!</a:t>
            </a:r>
            <a:endParaRPr/>
          </a:p>
        </p:txBody>
      </p:sp>
      <p:pic>
        <p:nvPicPr>
          <p:cNvPr id="159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296000" y="3440520"/>
            <a:ext cx="6624000" cy="3183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467640" y="548640"/>
            <a:ext cx="8424720" cy="532836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ru-RU" sz="3600">
                <a:solidFill>
                  <a:srgbClr val="000000"/>
                </a:solidFill>
                <a:latin typeface="Georgia"/>
              </a:rPr>
              <a:t>Уважаемые родители!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70000"/>
              </a:lnSpc>
            </a:pPr>
            <a:r>
              <a:rPr lang="ru-RU" sz="3400">
                <a:solidFill>
                  <a:srgbClr val="002060"/>
                </a:solidFill>
                <a:latin typeface="Georgia"/>
              </a:rPr>
              <a:t>С </a:t>
            </a:r>
            <a:r>
              <a:rPr b="1" lang="ru-RU" sz="3400">
                <a:solidFill>
                  <a:srgbClr val="ff0000"/>
                </a:solidFill>
                <a:latin typeface="Georgia"/>
              </a:rPr>
              <a:t>1 сентября 2023 года</a:t>
            </a:r>
            <a:r>
              <a:rPr b="1" lang="ru-RU" sz="3400">
                <a:solidFill>
                  <a:srgbClr val="0070c0"/>
                </a:solidFill>
                <a:latin typeface="Georgia"/>
              </a:rPr>
              <a:t> </a:t>
            </a:r>
            <a:r>
              <a:rPr lang="ru-RU" sz="3400">
                <a:solidFill>
                  <a:srgbClr val="002060"/>
                </a:solidFill>
                <a:latin typeface="Georgia"/>
              </a:rPr>
              <a:t>дошкольные учреждения начали работать по новой федеральной образовательной программе дошкольного образования (ФОПДО).</a:t>
            </a:r>
            <a:endParaRPr/>
          </a:p>
          <a:p>
            <a:pPr>
              <a:lnSpc>
                <a:spcPct val="170000"/>
              </a:lnSpc>
            </a:pPr>
            <a:endParaRPr/>
          </a:p>
          <a:p>
            <a:pPr algn="ctr">
              <a:lnSpc>
                <a:spcPct val="170000"/>
              </a:lnSpc>
            </a:pPr>
            <a:r>
              <a:rPr b="1" lang="ru-RU" sz="4200">
                <a:solidFill>
                  <a:srgbClr val="002060"/>
                </a:solidFill>
                <a:latin typeface="Georgia"/>
              </a:rPr>
              <a:t>ФЕДЕРАЛЬНАЯ ОБРАЗОВАТЕЛЬНАЯ ПРОГРАММА</a:t>
            </a:r>
            <a:endParaRPr/>
          </a:p>
          <a:p>
            <a:pPr algn="ctr">
              <a:lnSpc>
                <a:spcPct val="170000"/>
              </a:lnSpc>
            </a:pPr>
            <a:r>
              <a:rPr b="1" lang="ru-RU" sz="4200">
                <a:solidFill>
                  <a:srgbClr val="002060"/>
                </a:solidFill>
                <a:latin typeface="Georgia"/>
              </a:rPr>
              <a:t>ДОШКОЛЬНОГО  ОБРАЗОВАНИЯ</a:t>
            </a:r>
            <a:endParaRPr/>
          </a:p>
          <a:p>
            <a:pPr algn="ctr">
              <a:lnSpc>
                <a:spcPct val="170000"/>
              </a:lnSpc>
            </a:pPr>
            <a:r>
              <a:rPr lang="ru-RU" sz="3400">
                <a:solidFill>
                  <a:srgbClr val="002060"/>
                </a:solidFill>
                <a:latin typeface="Georgia"/>
              </a:rPr>
              <a:t>–</a:t>
            </a:r>
            <a:r>
              <a:rPr lang="ru-RU" sz="3800">
                <a:solidFill>
                  <a:srgbClr val="002060"/>
                </a:solidFill>
                <a:latin typeface="Georgia"/>
              </a:rPr>
              <a:t>это </a:t>
            </a:r>
            <a:r>
              <a:rPr b="1" lang="ru-RU" sz="3800">
                <a:solidFill>
                  <a:srgbClr val="ff0000"/>
                </a:solidFill>
                <a:latin typeface="Georgia"/>
              </a:rPr>
              <a:t>обязательный для всех детских садов документ</a:t>
            </a:r>
            <a:endParaRPr/>
          </a:p>
          <a:p>
            <a:pPr algn="ctr">
              <a:lnSpc>
                <a:spcPct val="170000"/>
              </a:lnSpc>
            </a:pPr>
            <a:r>
              <a:rPr lang="ru-RU" sz="3400">
                <a:solidFill>
                  <a:srgbClr val="21306a"/>
                </a:solidFill>
                <a:latin typeface="Georgia"/>
              </a:rPr>
              <a:t>утвержден ПриказомМинпросвещенияот25.11 2022г. №1028.</a:t>
            </a:r>
            <a:endParaRPr/>
          </a:p>
          <a:p>
            <a:pPr>
              <a:lnSpc>
                <a:spcPct val="170000"/>
              </a:lnSpc>
            </a:pPr>
            <a:r>
              <a:rPr lang="ru-RU" sz="2800">
                <a:solidFill>
                  <a:srgbClr val="073c65"/>
                </a:solidFill>
                <a:latin typeface="Georgia"/>
              </a:rPr>
              <a:t>
</a:t>
            </a:r>
            <a:r>
              <a:rPr b="1" lang="ru-RU" sz="3400">
                <a:solidFill>
                  <a:srgbClr val="000099"/>
                </a:solidFill>
                <a:latin typeface="Georgia"/>
              </a:rPr>
              <a:t>ФОП ДО</a:t>
            </a:r>
            <a:r>
              <a:rPr b="1" lang="ru-RU" sz="3400">
                <a:solidFill>
                  <a:srgbClr val="002060"/>
                </a:solidFill>
                <a:latin typeface="Georgia"/>
              </a:rPr>
              <a:t> </a:t>
            </a:r>
            <a:r>
              <a:rPr lang="ru-RU" sz="3400">
                <a:solidFill>
                  <a:srgbClr val="073c65"/>
                </a:solidFill>
                <a:latin typeface="Georgia"/>
              </a:rPr>
              <a:t>определяет единый для всей страны базовый объем, содержание, планируемые результаты дошкольного образования. Предусматривает интеграцию воспитания и обучения в едином образовательном процессе.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971640" y="3285000"/>
            <a:ext cx="7704360" cy="40179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2000">
                <a:solidFill>
                  <a:srgbClr val="21306a"/>
                </a:solidFill>
                <a:latin typeface="Georgia"/>
              </a:rPr>
              <a:t>«Мы разрабатываем такую программу, я, наверно, впервые об этом скажу, помощи родителям, у которых родился ребенок, именно с точки зрения того, как его воспитывать. Ребенок в дошкольном детстве должен максимально развиваться, он должен общаться со сверстниками, играть, у него должны развиваться основные психологические функции. А в школе его уже потом научат читать и писать»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000">
                <a:solidFill>
                  <a:srgbClr val="21306a"/>
                </a:solidFill>
                <a:latin typeface="Georgia"/>
              </a:rPr>
              <a:t>Министр просвещения России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000">
                <a:solidFill>
                  <a:srgbClr val="21306a"/>
                </a:solidFill>
                <a:latin typeface="Georgia"/>
              </a:rPr>
              <a:t>Кравцов Сергей Сергеевич</a:t>
            </a:r>
            <a:endParaRPr/>
          </a:p>
        </p:txBody>
      </p:sp>
      <p:pic>
        <p:nvPicPr>
          <p:cNvPr id="138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683640" y="473760"/>
            <a:ext cx="3456000" cy="25981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139" name="Picture 3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5292000" y="614520"/>
            <a:ext cx="2880000" cy="2316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698400" y="692640"/>
            <a:ext cx="7992360" cy="2862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50000"/>
              </a:lnSpc>
            </a:pPr>
            <a:r>
              <a:rPr b="1" lang="ru-RU" sz="2800" u="sng">
                <a:solidFill>
                  <a:srgbClr val="ff0000"/>
                </a:solidFill>
                <a:latin typeface="Georgia"/>
              </a:rPr>
              <a:t>Цель ФОП ДО</a:t>
            </a:r>
            <a:r>
              <a:rPr b="1" lang="ru-RU" sz="2800">
                <a:solidFill>
                  <a:srgbClr val="002060"/>
                </a:solidFill>
                <a:latin typeface="Georgia"/>
              </a:rPr>
              <a:t>– разностороннее развитие ребенка дошкольного возраста на основе духовно-нравственных ценностей российского народа, исторических и национально-культурных традиций.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41" name="CustomShape 2"/>
          <p:cNvSpPr/>
          <p:nvPr/>
        </p:nvSpPr>
        <p:spPr>
          <a:xfrm>
            <a:off x="8893080" y="5300640"/>
            <a:ext cx="183960" cy="369360"/>
          </a:xfrm>
          <a:prstGeom prst="rect">
            <a:avLst/>
          </a:prstGeom>
          <a:noFill/>
          <a:ln>
            <a:noFill/>
          </a:ln>
        </p:spPr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683640" y="476280"/>
            <a:ext cx="7992360" cy="4480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400">
                <a:solidFill>
                  <a:srgbClr val="ff0000"/>
                </a:solidFill>
                <a:latin typeface="Georgia"/>
              </a:rPr>
              <a:t>ФОП ДО - это норматив, который был разработан для осуществления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400">
                <a:solidFill>
                  <a:srgbClr val="ff0000"/>
                </a:solidFill>
                <a:latin typeface="Georgia"/>
              </a:rPr>
              <a:t>следующих функций</a:t>
            </a:r>
            <a:r>
              <a:rPr lang="ru-RU" sz="2400">
                <a:solidFill>
                  <a:srgbClr val="ff0000"/>
                </a:solidFill>
                <a:latin typeface="Georgia"/>
              </a:rPr>
              <a:t>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ru-RU" sz="2000">
                <a:solidFill>
                  <a:srgbClr val="002060"/>
                </a:solidFill>
                <a:latin typeface="Georgia"/>
              </a:rPr>
              <a:t>создать единое федеральное образовательное пространство для воспитания и развития дошкольников;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ru-RU" sz="2000">
                <a:solidFill>
                  <a:srgbClr val="002060"/>
                </a:solidFill>
                <a:latin typeface="Georgia"/>
              </a:rPr>
              <a:t>обеспечить детям и родителям равные и качественные условия дошкольного образования на всей территории России;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ru-RU" sz="2000">
                <a:solidFill>
                  <a:srgbClr val="002060"/>
                </a:solidFill>
                <a:latin typeface="Georgia"/>
              </a:rPr>
              <a:t>создать 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ru-RU" sz="2000">
                <a:solidFill>
                  <a:srgbClr val="002060"/>
                </a:solidFill>
                <a:latin typeface="Georgia"/>
              </a:rPr>
              <a:t>воспитывать и развивать ребенка с активной гражданской позицией, патриотическими взглядами и ценностями.</a:t>
            </a:r>
            <a:endParaRPr/>
          </a:p>
        </p:txBody>
      </p:sp>
      <p:sp>
        <p:nvSpPr>
          <p:cNvPr id="143" name="CustomShape 2"/>
          <p:cNvSpPr/>
          <p:nvPr/>
        </p:nvSpPr>
        <p:spPr>
          <a:xfrm>
            <a:off x="8893080" y="5300640"/>
            <a:ext cx="183960" cy="369360"/>
          </a:xfrm>
          <a:prstGeom prst="rect">
            <a:avLst/>
          </a:prstGeom>
          <a:noFill/>
          <a:ln>
            <a:noFill/>
          </a:ln>
        </p:spPr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326880" y="2853000"/>
            <a:ext cx="1940400" cy="1223640"/>
          </a:xfrm>
          <a:prstGeom prst="rect">
            <a:avLst/>
          </a:prstGeom>
          <a:solidFill>
            <a:srgbClr val="4e67c8"/>
          </a:solidFill>
          <a:ln w="15840">
            <a:solidFill>
              <a:srgbClr val="1e2e68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5400">
                <a:solidFill>
                  <a:srgbClr val="ffffff"/>
                </a:solidFill>
                <a:latin typeface="Trebuchet MS"/>
              </a:rPr>
              <a:t>ФОП</a:t>
            </a:r>
            <a:endParaRPr/>
          </a:p>
        </p:txBody>
      </p:sp>
      <p:sp>
        <p:nvSpPr>
          <p:cNvPr id="145" name="CustomShape 2"/>
          <p:cNvSpPr/>
          <p:nvPr/>
        </p:nvSpPr>
        <p:spPr>
          <a:xfrm>
            <a:off x="3216960" y="2916720"/>
            <a:ext cx="2231640" cy="961560"/>
          </a:xfrm>
          <a:prstGeom prst="rect">
            <a:avLst/>
          </a:prstGeom>
          <a:solidFill>
            <a:srgbClr val="4e67c8"/>
          </a:solidFill>
          <a:ln w="15840">
            <a:solidFill>
              <a:srgbClr val="1e2e68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4800">
                <a:solidFill>
                  <a:srgbClr val="ffffff"/>
                </a:solidFill>
                <a:latin typeface="Trebuchet MS"/>
              </a:rPr>
              <a:t>ФГОС</a:t>
            </a:r>
            <a:endParaRPr/>
          </a:p>
        </p:txBody>
      </p:sp>
      <p:sp>
        <p:nvSpPr>
          <p:cNvPr id="146" name="CustomShape 3"/>
          <p:cNvSpPr/>
          <p:nvPr/>
        </p:nvSpPr>
        <p:spPr>
          <a:xfrm>
            <a:off x="6488280" y="2673000"/>
            <a:ext cx="2231640" cy="1583280"/>
          </a:xfrm>
          <a:prstGeom prst="rect">
            <a:avLst/>
          </a:prstGeom>
          <a:solidFill>
            <a:srgbClr val="4e67c8"/>
          </a:solidFill>
          <a:ln w="15840">
            <a:solidFill>
              <a:srgbClr val="1e2e68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4800">
                <a:solidFill>
                  <a:srgbClr val="ffffff"/>
                </a:solidFill>
                <a:latin typeface="Trebuchet MS"/>
              </a:rPr>
              <a:t>Основа для ОП</a:t>
            </a:r>
            <a:endParaRPr/>
          </a:p>
        </p:txBody>
      </p:sp>
      <p:sp>
        <p:nvSpPr>
          <p:cNvPr id="147" name="CustomShape 4"/>
          <p:cNvSpPr/>
          <p:nvPr/>
        </p:nvSpPr>
        <p:spPr>
          <a:xfrm>
            <a:off x="2267640" y="2936160"/>
            <a:ext cx="914040" cy="914040"/>
          </a:xfrm>
          <a:prstGeom prst="mathPlus">
            <a:avLst>
              <a:gd name="adj1" fmla="val 23520"/>
            </a:avLst>
          </a:prstGeom>
          <a:solidFill>
            <a:srgbClr val="4e67c8"/>
          </a:solidFill>
          <a:ln w="15840">
            <a:solidFill>
              <a:srgbClr val="1e2e68"/>
            </a:solidFill>
            <a:round/>
          </a:ln>
        </p:spPr>
      </p:sp>
      <p:sp>
        <p:nvSpPr>
          <p:cNvPr id="148" name="CustomShape 5"/>
          <p:cNvSpPr/>
          <p:nvPr/>
        </p:nvSpPr>
        <p:spPr>
          <a:xfrm>
            <a:off x="5448960" y="2943720"/>
            <a:ext cx="914040" cy="914040"/>
          </a:xfrm>
          <a:prstGeom prst="mathEqual">
            <a:avLst>
              <a:gd name="adj1" fmla="val 23520"/>
              <a:gd name="adj2" fmla="val 11760"/>
            </a:avLst>
          </a:prstGeom>
          <a:solidFill>
            <a:srgbClr val="4e67c8"/>
          </a:solidFill>
          <a:ln w="15840">
            <a:solidFill>
              <a:srgbClr val="1e2e68"/>
            </a:solidFill>
            <a:round/>
          </a:ln>
        </p:spPr>
      </p:sp>
      <p:sp>
        <p:nvSpPr>
          <p:cNvPr id="149" name="CustomShape 6"/>
          <p:cNvSpPr/>
          <p:nvPr/>
        </p:nvSpPr>
        <p:spPr>
          <a:xfrm>
            <a:off x="2559600" y="919800"/>
            <a:ext cx="4521600" cy="91332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ru-RU">
                <a:solidFill>
                  <a:srgbClr val="073c65"/>
                </a:solidFill>
                <a:latin typeface="Georgia"/>
              </a:rPr>
              <a:t>Федеральная образовательная  программа дошкольного образования</a:t>
            </a:r>
            <a:endParaRPr/>
          </a:p>
          <a:p>
            <a:pPr>
              <a:lnSpc>
                <a:spcPct val="100000"/>
              </a:lnSpc>
            </a:pPr>
            <a:r>
              <a:rPr lang="ru-RU">
                <a:solidFill>
                  <a:srgbClr val="073c65"/>
                </a:solidFill>
                <a:latin typeface="Georgia"/>
              </a:rPr>
              <a:t>и Федеральный государственный стандарт дошкольного образования</a:t>
            </a:r>
            <a:endParaRPr/>
          </a:p>
          <a:p>
            <a:pPr>
              <a:lnSpc>
                <a:spcPct val="100000"/>
              </a:lnSpc>
            </a:pPr>
            <a:r>
              <a:rPr lang="ru-RU">
                <a:solidFill>
                  <a:srgbClr val="073c65"/>
                </a:solidFill>
                <a:latin typeface="Georgia"/>
              </a:rPr>
              <a:t>станут основой для разработки образовательных программ ДОО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971640" y="476640"/>
            <a:ext cx="7632360" cy="4143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400">
                <a:solidFill>
                  <a:srgbClr val="ff0000"/>
                </a:solidFill>
                <a:latin typeface="Georgia"/>
              </a:rPr>
              <a:t>Отличие ФОП ДО от  ООП ДО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002060"/>
                </a:solidFill>
                <a:latin typeface="Georgia"/>
              </a:rPr>
              <a:t>более детализирована,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002060"/>
                </a:solidFill>
                <a:latin typeface="Georgia"/>
              </a:rPr>
              <a:t>рассчитана на дошкольное воспитание разных возрастных групп,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002060"/>
                </a:solidFill>
                <a:latin typeface="Georgia"/>
              </a:rPr>
              <a:t>направлена на воспитание патриотических и интернациональных чувств,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002060"/>
                </a:solidFill>
                <a:latin typeface="Georgia"/>
              </a:rPr>
              <a:t>сделан акцент на правила безопасного поведения в различных ситуациях,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002060"/>
                </a:solidFill>
                <a:latin typeface="Georgia"/>
              </a:rPr>
              <a:t>представлен примерный перечень музыкальных и художественных произведений искусства, анимационных и кинематографических произведений</a:t>
            </a:r>
            <a:r>
              <a:rPr lang="ru-RU" sz="2400">
                <a:solidFill>
                  <a:srgbClr val="000000"/>
                </a:solidFill>
                <a:latin typeface="Georgia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539640" y="332640"/>
            <a:ext cx="8352720" cy="5179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0000"/>
                </a:solidFill>
                <a:latin typeface="Georgia"/>
              </a:rPr>
              <a:t>Разделы ФОП: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002060"/>
                </a:solidFill>
                <a:latin typeface="Georgia"/>
              </a:rPr>
              <a:t>целевой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002060"/>
                </a:solidFill>
                <a:latin typeface="Georgia"/>
              </a:rPr>
              <a:t>содержательный‎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002060"/>
                </a:solidFill>
                <a:latin typeface="Georgia"/>
              </a:rPr>
              <a:t>организационный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0000"/>
                </a:solidFill>
                <a:latin typeface="Georgia"/>
              </a:rPr>
              <a:t>В структуру ФОП входят: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002060"/>
                </a:solidFill>
                <a:latin typeface="Georgia"/>
              </a:rPr>
              <a:t>федеральная рабочая  программа образования; 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002060"/>
                </a:solidFill>
                <a:latin typeface="Georgia"/>
              </a:rPr>
              <a:t>федеральная рабочая программа воспитания; 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002060"/>
                </a:solidFill>
                <a:latin typeface="Georgia"/>
              </a:rPr>
              <a:t>Программа коррекционно-развивающей работы; 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002060"/>
                </a:solidFill>
                <a:latin typeface="Georgia"/>
              </a:rPr>
              <a:t>примерный режим и распорядок дня в дошкольной группе; 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002060"/>
                </a:solidFill>
                <a:latin typeface="Georgia"/>
              </a:rPr>
              <a:t>федеральный календарный план воспитательной работы.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2808000" y="563040"/>
            <a:ext cx="3960000" cy="516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2800">
                <a:solidFill>
                  <a:srgbClr val="ff0000"/>
                </a:solidFill>
                <a:latin typeface="Georgia"/>
              </a:rPr>
              <a:t>Целевой раздел</a:t>
            </a:r>
            <a:endParaRPr/>
          </a:p>
        </p:txBody>
      </p:sp>
      <p:pic>
        <p:nvPicPr>
          <p:cNvPr id="153" name="Рисунок 4" descr=""/>
          <p:cNvPicPr/>
          <p:nvPr/>
        </p:nvPicPr>
        <p:blipFill>
          <a:blip r:embed="rId1"/>
          <a:srcRect l="599236" t="0" r="0" b="0"/>
          <a:stretch>
            <a:fillRect/>
          </a:stretch>
        </p:blipFill>
        <p:spPr>
          <a:xfrm>
            <a:off x="611640" y="1340640"/>
            <a:ext cx="8013600" cy="4824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